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63" r:id="rId2"/>
    <p:sldId id="259" r:id="rId3"/>
    <p:sldId id="258" r:id="rId4"/>
    <p:sldId id="260" r:id="rId5"/>
    <p:sldId id="262" r:id="rId6"/>
    <p:sldId id="264" r:id="rId7"/>
    <p:sldId id="266" r:id="rId8"/>
    <p:sldId id="265" r:id="rId9"/>
    <p:sldId id="267" r:id="rId10"/>
    <p:sldId id="268" r:id="rId11"/>
    <p:sldId id="275" r:id="rId12"/>
    <p:sldId id="272" r:id="rId13"/>
    <p:sldId id="269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floor>
      <c:spPr>
        <a:pattFill prst="dashDnDiag">
          <a:fgClr>
            <a:schemeClr val="accent1"/>
          </a:fgClr>
          <a:bgClr>
            <a:schemeClr val="bg1"/>
          </a:bgClr>
        </a:pattFill>
      </c:spPr>
    </c:floor>
    <c:sideWall>
      <c:spPr>
        <a:pattFill prst="ltHorz">
          <a:fgClr>
            <a:schemeClr val="accent1"/>
          </a:fgClr>
          <a:bgClr>
            <a:schemeClr val="bg1"/>
          </a:bgClr>
        </a:pattFill>
      </c:spPr>
    </c:sideWall>
    <c:backWall>
      <c:spPr>
        <a:pattFill prst="ltHorz">
          <a:fgClr>
            <a:schemeClr val="accent1"/>
          </a:fgClr>
          <a:bgClr>
            <a:schemeClr val="bg1"/>
          </a:bgClr>
        </a:patt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брой
нередности</c:v>
                </c:pt>
              </c:strCache>
            </c:strRef>
          </c:tx>
          <c:dLbls>
            <c:dLbl>
              <c:idx val="0"/>
              <c:layout>
                <c:manualLayout>
                  <c:x val="2.7459628987054601E-2"/>
                  <c:y val="-3.347331583552058E-2"/>
                </c:manualLayout>
              </c:layout>
              <c:showVal val="1"/>
            </c:dLbl>
            <c:dLbl>
              <c:idx val="1"/>
              <c:layout>
                <c:manualLayout>
                  <c:x val="3.1175207971884888E-2"/>
                  <c:y val="-3.0194377876678478E-2"/>
                </c:manualLayout>
              </c:layout>
              <c:showVal val="1"/>
            </c:dLbl>
            <c:dLbl>
              <c:idx val="2"/>
              <c:layout>
                <c:manualLayout>
                  <c:x val="3.3611148182748359E-2"/>
                  <c:y val="-3.484860588078665E-2"/>
                </c:manualLayout>
              </c:layout>
              <c:showVal val="1"/>
            </c:dLbl>
            <c:dLbl>
              <c:idx val="3"/>
              <c:layout>
                <c:manualLayout>
                  <c:x val="1.9519519519519527E-2"/>
                  <c:y val="-2.5881589080659472E-2"/>
                </c:manualLayout>
              </c:layout>
              <c:showVal val="1"/>
            </c:dLbl>
            <c:dLbl>
              <c:idx val="4"/>
              <c:layout>
                <c:manualLayout>
                  <c:x val="2.4279216157302386E-2"/>
                  <c:y val="-9.5131043402183462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ЕФРР/ЕСФ</c:v>
                </c:pt>
                <c:pt idx="1">
                  <c:v>КФ</c:v>
                </c:pt>
                <c:pt idx="2">
                  <c:v>ЕФГЗ/ЕЗФРСР</c:v>
                </c:pt>
                <c:pt idx="3">
                  <c:v>ЕФР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15</c:v>
                </c:pt>
                <c:pt idx="2">
                  <c:v>51</c:v>
                </c:pt>
                <c:pt idx="3">
                  <c:v>2</c:v>
                </c:pt>
              </c:numCache>
            </c:numRef>
          </c:val>
        </c:ser>
        <c:shape val="box"/>
        <c:axId val="35779712"/>
        <c:axId val="35781248"/>
        <c:axId val="0"/>
      </c:bar3DChart>
      <c:catAx>
        <c:axId val="35779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700" baseline="0"/>
            </a:pPr>
            <a:endParaRPr lang="en-US"/>
          </a:p>
        </c:txPr>
        <c:crossAx val="35781248"/>
        <c:crosses val="autoZero"/>
        <c:auto val="1"/>
        <c:lblAlgn val="ctr"/>
        <c:lblOffset val="100"/>
      </c:catAx>
      <c:valAx>
        <c:axId val="35781248"/>
        <c:scaling>
          <c:orientation val="minMax"/>
        </c:scaling>
        <c:axPos val="l"/>
        <c:majorGridlines/>
        <c:numFmt formatCode="General" sourceLinked="1"/>
        <c:tickLblPos val="nextTo"/>
        <c:crossAx val="35779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floor>
      <c:spPr>
        <a:pattFill prst="dashDnDiag">
          <a:fgClr>
            <a:schemeClr val="accent1"/>
          </a:fgClr>
          <a:bgClr>
            <a:schemeClr val="bg1"/>
          </a:bgClr>
        </a:pattFill>
      </c:spPr>
    </c:floor>
    <c:sideWall>
      <c:spPr>
        <a:pattFill prst="ltHorz">
          <a:fgClr>
            <a:schemeClr val="accent1"/>
          </a:fgClr>
          <a:bgClr>
            <a:schemeClr val="bg1"/>
          </a:bgClr>
        </a:pattFill>
      </c:spPr>
    </c:sideWall>
    <c:backWall>
      <c:spPr>
        <a:pattFill prst="ltHorz">
          <a:fgClr>
            <a:schemeClr val="accent1"/>
          </a:fgClr>
          <a:bgClr>
            <a:schemeClr val="bg1"/>
          </a:bgClr>
        </a:patt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брой
нередности</c:v>
                </c:pt>
              </c:strCache>
            </c:strRef>
          </c:tx>
          <c:dLbls>
            <c:dLbl>
              <c:idx val="0"/>
              <c:layout>
                <c:manualLayout>
                  <c:x val="1.6160193958806E-2"/>
                  <c:y val="-1.173418540073796E-2"/>
                </c:manualLayout>
              </c:layout>
              <c:showVal val="1"/>
            </c:dLbl>
            <c:dLbl>
              <c:idx val="1"/>
              <c:layout>
                <c:manualLayout>
                  <c:x val="1.1401196672449839E-2"/>
                  <c:y val="-2.0532542127886192E-2"/>
                </c:manualLayout>
              </c:layout>
              <c:showVal val="1"/>
            </c:dLbl>
            <c:dLbl>
              <c:idx val="2"/>
              <c:layout>
                <c:manualLayout>
                  <c:x val="1.3837136883313318E-2"/>
                  <c:y val="-1.7940393320400167E-2"/>
                </c:manualLayout>
              </c:layout>
              <c:showVal val="1"/>
            </c:dLbl>
            <c:dLbl>
              <c:idx val="3"/>
              <c:layout>
                <c:manualLayout>
                  <c:x val="9.6325459317585342E-3"/>
                  <c:y val="-2.1050629540872608E-2"/>
                </c:manualLayout>
              </c:layout>
              <c:showVal val="1"/>
            </c:dLbl>
            <c:dLbl>
              <c:idx val="4"/>
              <c:layout>
                <c:manualLayout>
                  <c:x val="1.1567351750522715E-2"/>
                  <c:y val="-7.0976454030201898E-3"/>
                </c:manualLayout>
              </c:layout>
              <c:showVal val="1"/>
            </c:dLbl>
            <c:dLbl>
              <c:idx val="5"/>
              <c:layout>
                <c:manualLayout>
                  <c:x val="1.2711864406779662E-2"/>
                  <c:y val="-7.2463768115941189E-3"/>
                </c:manualLayout>
              </c:layout>
              <c:showVal val="1"/>
            </c:dLbl>
            <c:dLbl>
              <c:idx val="6"/>
              <c:layout>
                <c:manualLayout>
                  <c:x val="1.5536611948930221E-2"/>
                  <c:y val="-1.2077294685990338E-2"/>
                </c:manualLayout>
              </c:layout>
              <c:showVal val="1"/>
            </c:dLbl>
            <c:dLbl>
              <c:idx val="7"/>
              <c:layout>
                <c:manualLayout>
                  <c:x val="1.1299435028248589E-2"/>
                  <c:y val="-1.2077294685990338E-2"/>
                </c:manualLayout>
              </c:layout>
              <c:showVal val="1"/>
            </c:dLbl>
            <c:dLbl>
              <c:idx val="8"/>
              <c:layout>
                <c:manualLayout>
                  <c:x val="9.8870056497175167E-3"/>
                  <c:y val="7.2463768115942073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ОПРР</c:v>
                </c:pt>
                <c:pt idx="1">
                  <c:v>ОПОС</c:v>
                </c:pt>
                <c:pt idx="2">
                  <c:v>ОПАК</c:v>
                </c:pt>
                <c:pt idx="3">
                  <c:v>ОПРК</c:v>
                </c:pt>
                <c:pt idx="4">
                  <c:v>ОПЧР</c:v>
                </c:pt>
                <c:pt idx="5">
                  <c:v>ОПТР</c:v>
                </c:pt>
                <c:pt idx="6">
                  <c:v>ОПТП</c:v>
                </c:pt>
                <c:pt idx="7">
                  <c:v>ОПЮЕ</c:v>
                </c:pt>
                <c:pt idx="8">
                  <c:v>ТГС Гърция - България</c:v>
                </c:pt>
                <c:pt idx="9">
                  <c:v>ТГС Румния - България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</c:v>
                </c:pt>
                <c:pt idx="1">
                  <c:v>14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shape val="box"/>
        <c:axId val="35831808"/>
        <c:axId val="35833344"/>
        <c:axId val="0"/>
      </c:bar3DChart>
      <c:catAx>
        <c:axId val="35831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5833344"/>
        <c:crosses val="autoZero"/>
        <c:auto val="1"/>
        <c:lblAlgn val="ctr"/>
        <c:lblOffset val="100"/>
      </c:catAx>
      <c:valAx>
        <c:axId val="35833344"/>
        <c:scaling>
          <c:orientation val="minMax"/>
        </c:scaling>
        <c:axPos val="l"/>
        <c:majorGridlines/>
        <c:numFmt formatCode="General" sourceLinked="1"/>
        <c:tickLblPos val="nextTo"/>
        <c:crossAx val="35831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floor>
      <c:spPr>
        <a:pattFill prst="dashDnDiag">
          <a:fgClr>
            <a:schemeClr val="accent1"/>
          </a:fgClr>
          <a:bgClr>
            <a:schemeClr val="bg1"/>
          </a:bgClr>
        </a:pattFill>
      </c:spPr>
    </c:floor>
    <c:sideWall>
      <c:spPr>
        <a:pattFill prst="ltHorz">
          <a:fgClr>
            <a:schemeClr val="accent1"/>
          </a:fgClr>
          <a:bgClr>
            <a:schemeClr val="bg1"/>
          </a:bgClr>
        </a:pattFill>
      </c:spPr>
    </c:sideWall>
    <c:backWall>
      <c:spPr>
        <a:pattFill prst="ltHorz">
          <a:fgClr>
            <a:schemeClr val="accent1"/>
          </a:fgClr>
          <a:bgClr>
            <a:schemeClr val="bg1"/>
          </a:bgClr>
        </a:patt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брой
нередности</c:v>
                </c:pt>
              </c:strCache>
            </c:strRef>
          </c:tx>
          <c:dLbls>
            <c:dLbl>
              <c:idx val="0"/>
              <c:layout>
                <c:manualLayout>
                  <c:x val="1.3335223986832128E-2"/>
                  <c:y val="-4.071969264711478E-2"/>
                </c:manualLayout>
              </c:layout>
              <c:showVal val="1"/>
            </c:dLbl>
            <c:dLbl>
              <c:idx val="1"/>
              <c:layout>
                <c:manualLayout>
                  <c:x val="1.5638484808043064E-2"/>
                  <c:y val="-2.7778918939480392E-2"/>
                </c:manualLayout>
              </c:layout>
              <c:showVal val="1"/>
            </c:dLbl>
            <c:dLbl>
              <c:idx val="2"/>
              <c:layout>
                <c:manualLayout>
                  <c:x val="3.9501312335958006E-3"/>
                  <c:y val="-8.2787477652250026E-3"/>
                </c:manualLayout>
              </c:layout>
              <c:showVal val="1"/>
            </c:dLbl>
            <c:dLbl>
              <c:idx val="3"/>
              <c:layout>
                <c:manualLayout>
                  <c:x val="1.1044975310289609E-2"/>
                  <c:y val="-1.6219901860093575E-2"/>
                </c:manualLayout>
              </c:layout>
              <c:showVal val="1"/>
            </c:dLbl>
            <c:dLbl>
              <c:idx val="4"/>
              <c:layout>
                <c:manualLayout>
                  <c:x val="1.0154922371991632E-2"/>
                  <c:y val="4.9796492829700702E-3"/>
                </c:manualLayout>
              </c:layout>
              <c:showVal val="1"/>
            </c:dLbl>
            <c:dLbl>
              <c:idx val="5"/>
              <c:layout>
                <c:manualLayout>
                  <c:x val="1.6949152542372881E-2"/>
                  <c:y val="4.830917874396135E-3"/>
                </c:manualLayout>
              </c:layout>
              <c:showVal val="1"/>
            </c:dLbl>
            <c:dLbl>
              <c:idx val="6"/>
              <c:layout>
                <c:manualLayout>
                  <c:x val="9.8870056497174161E-3"/>
                  <c:y val="-1.6908212560386562E-2"/>
                </c:manualLayout>
              </c:layout>
              <c:showVal val="1"/>
            </c:dLbl>
            <c:dLbl>
              <c:idx val="7"/>
              <c:layout>
                <c:manualLayout>
                  <c:x val="1.5536723163841805E-2"/>
                  <c:y val="-1.207729468599033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ОПРР</c:v>
                </c:pt>
                <c:pt idx="1">
                  <c:v>ОПОС</c:v>
                </c:pt>
                <c:pt idx="2">
                  <c:v>ОПАК</c:v>
                </c:pt>
                <c:pt idx="3">
                  <c:v>ОПРК</c:v>
                </c:pt>
                <c:pt idx="4">
                  <c:v>ОПЧР</c:v>
                </c:pt>
                <c:pt idx="5">
                  <c:v>ОПТР</c:v>
                </c:pt>
                <c:pt idx="6">
                  <c:v>ОПТП</c:v>
                </c:pt>
                <c:pt idx="7">
                  <c:v>ОПЮЕ</c:v>
                </c:pt>
                <c:pt idx="8">
                  <c:v>ТГС България - Гърция</c:v>
                </c:pt>
                <c:pt idx="9">
                  <c:v>ТГС България - Румъния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2370534</c:v>
                </c:pt>
                <c:pt idx="1">
                  <c:v>10441925</c:v>
                </c:pt>
                <c:pt idx="2">
                  <c:v>262212</c:v>
                </c:pt>
                <c:pt idx="3">
                  <c:v>791450</c:v>
                </c:pt>
                <c:pt idx="4">
                  <c:v>493749</c:v>
                </c:pt>
                <c:pt idx="5">
                  <c:v>76081</c:v>
                </c:pt>
                <c:pt idx="6">
                  <c:v>74722</c:v>
                </c:pt>
                <c:pt idx="7">
                  <c:v>11778</c:v>
                </c:pt>
                <c:pt idx="8">
                  <c:v>2220079</c:v>
                </c:pt>
                <c:pt idx="9">
                  <c:v>16709</c:v>
                </c:pt>
              </c:numCache>
            </c:numRef>
          </c:val>
        </c:ser>
        <c:shape val="box"/>
        <c:axId val="35857536"/>
        <c:axId val="35859072"/>
        <c:axId val="0"/>
      </c:bar3DChart>
      <c:catAx>
        <c:axId val="35857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35859072"/>
        <c:crosses val="autoZero"/>
        <c:auto val="1"/>
        <c:lblAlgn val="ctr"/>
        <c:lblOffset val="100"/>
      </c:catAx>
      <c:valAx>
        <c:axId val="35859072"/>
        <c:scaling>
          <c:orientation val="minMax"/>
        </c:scaling>
        <c:axPos val="l"/>
        <c:majorGridlines/>
        <c:numFmt formatCode="#,##0" sourceLinked="1"/>
        <c:tickLblPos val="nextTo"/>
        <c:crossAx val="35857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floor>
      <c:spPr>
        <a:pattFill prst="dashDnDiag">
          <a:fgClr>
            <a:schemeClr val="accent1"/>
          </a:fgClr>
          <a:bgClr>
            <a:schemeClr val="bg1"/>
          </a:bgClr>
        </a:pattFill>
      </c:spPr>
    </c:floor>
    <c:sideWall>
      <c:spPr>
        <a:pattFill prst="ltHorz">
          <a:fgClr>
            <a:schemeClr val="accent1"/>
          </a:fgClr>
          <a:bgClr>
            <a:schemeClr val="bg1"/>
          </a:bgClr>
        </a:pattFill>
      </c:spPr>
    </c:sideWall>
    <c:backWall>
      <c:spPr>
        <a:pattFill prst="ltHorz">
          <a:fgClr>
            <a:schemeClr val="accent1"/>
          </a:fgClr>
          <a:bgClr>
            <a:schemeClr val="bg1"/>
          </a:bgClr>
        </a:patt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брой
нередности</c:v>
                </c:pt>
              </c:strCache>
            </c:strRef>
          </c:tx>
          <c:dLbls>
            <c:dLbl>
              <c:idx val="0"/>
              <c:layout>
                <c:manualLayout>
                  <c:x val="1.474776458027492E-2"/>
                  <c:y val="-5.3256114724789822E-3"/>
                </c:manualLayout>
              </c:layout>
              <c:showVal val="1"/>
            </c:dLbl>
            <c:dLbl>
              <c:idx val="1"/>
              <c:layout>
                <c:manualLayout>
                  <c:x val="1.5638484808043064E-2"/>
                  <c:y val="-1.570162425349006E-2"/>
                </c:manualLayout>
              </c:layout>
              <c:showVal val="1"/>
            </c:dLbl>
            <c:dLbl>
              <c:idx val="2"/>
              <c:layout>
                <c:manualLayout>
                  <c:x val="1.9486854397437622E-2"/>
                  <c:y val="-1.7940393320400167E-2"/>
                </c:manualLayout>
              </c:layout>
              <c:showVal val="1"/>
            </c:dLbl>
            <c:dLbl>
              <c:idx val="3"/>
              <c:layout>
                <c:manualLayout>
                  <c:x val="1.5282263445882828E-2"/>
                  <c:y val="-1.3804252729278498E-2"/>
                </c:manualLayout>
              </c:layout>
              <c:showVal val="1"/>
            </c:dLbl>
            <c:dLbl>
              <c:idx val="4"/>
              <c:layout>
                <c:manualLayout>
                  <c:x val="1.2979781129053784E-2"/>
                  <c:y val="-1.1928563277416419E-2"/>
                </c:manualLayout>
              </c:layout>
              <c:showVal val="1"/>
            </c:dLbl>
            <c:dLbl>
              <c:idx val="5"/>
              <c:layout>
                <c:manualLayout>
                  <c:x val="1.5536723163841805E-2"/>
                  <c:y val="-1.449275362318840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САПАРД</c:v>
                </c:pt>
                <c:pt idx="1">
                  <c:v>ИСПА</c:v>
                </c:pt>
                <c:pt idx="2">
                  <c:v>ФАР</c:v>
                </c:pt>
                <c:pt idx="3">
                  <c:v>ТГС България -
Сърбия</c:v>
                </c:pt>
                <c:pt idx="4">
                  <c:v>ТГС България -
Македония</c:v>
                </c:pt>
                <c:pt idx="5">
                  <c:v>ТГС България - Турция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hape val="box"/>
        <c:axId val="35879168"/>
        <c:axId val="35885056"/>
        <c:axId val="0"/>
      </c:bar3DChart>
      <c:catAx>
        <c:axId val="35879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700" baseline="0"/>
            </a:pPr>
            <a:endParaRPr lang="en-US"/>
          </a:p>
        </c:txPr>
        <c:crossAx val="35885056"/>
        <c:crosses val="autoZero"/>
        <c:auto val="1"/>
        <c:lblAlgn val="ctr"/>
        <c:lblOffset val="100"/>
      </c:catAx>
      <c:valAx>
        <c:axId val="35885056"/>
        <c:scaling>
          <c:orientation val="minMax"/>
        </c:scaling>
        <c:axPos val="l"/>
        <c:majorGridlines/>
        <c:numFmt formatCode="General" sourceLinked="1"/>
        <c:tickLblPos val="nextTo"/>
        <c:crossAx val="35879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floor>
      <c:spPr>
        <a:pattFill prst="dashDnDiag">
          <a:fgClr>
            <a:schemeClr val="accent1"/>
          </a:fgClr>
          <a:bgClr>
            <a:schemeClr val="bg1"/>
          </a:bgClr>
        </a:pattFill>
      </c:spPr>
    </c:floor>
    <c:sideWall>
      <c:spPr>
        <a:pattFill prst="ltHorz">
          <a:fgClr>
            <a:schemeClr val="accent1"/>
          </a:fgClr>
          <a:bgClr>
            <a:schemeClr val="bg1"/>
          </a:bgClr>
        </a:pattFill>
      </c:spPr>
    </c:sideWall>
    <c:backWall>
      <c:spPr>
        <a:pattFill prst="ltHorz">
          <a:fgClr>
            <a:schemeClr val="accent1"/>
          </a:fgClr>
          <a:bgClr>
            <a:schemeClr val="bg1"/>
          </a:bgClr>
        </a:patt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брой
нередности</c:v>
                </c:pt>
              </c:strCache>
            </c:strRef>
          </c:tx>
          <c:dLbls>
            <c:dLbl>
              <c:idx val="0"/>
              <c:layout>
                <c:manualLayout>
                  <c:x val="2.7459628987054601E-2"/>
                  <c:y val="-3.347331583552058E-2"/>
                </c:manualLayout>
              </c:layout>
              <c:showVal val="1"/>
            </c:dLbl>
            <c:dLbl>
              <c:idx val="1"/>
              <c:layout>
                <c:manualLayout>
                  <c:x val="1.9875661728724587E-2"/>
                  <c:y val="-3.0194568070295566E-2"/>
                </c:manualLayout>
              </c:layout>
              <c:showVal val="1"/>
            </c:dLbl>
            <c:dLbl>
              <c:idx val="2"/>
              <c:layout>
                <c:manualLayout>
                  <c:x val="1.3837136883313318E-2"/>
                  <c:y val="-5.8630986344098326E-3"/>
                </c:manualLayout>
              </c:layout>
              <c:showVal val="1"/>
            </c:dLbl>
            <c:dLbl>
              <c:idx val="3"/>
              <c:layout>
                <c:manualLayout>
                  <c:x val="1.9519519519519527E-2"/>
                  <c:y val="-2.5881589080659472E-2"/>
                </c:manualLayout>
              </c:layout>
              <c:showVal val="1"/>
            </c:dLbl>
            <c:dLbl>
              <c:idx val="4"/>
              <c:layout>
                <c:manualLayout>
                  <c:x val="2.1454357400240237E-2"/>
                  <c:y val="-4.3329529460991202E-2"/>
                </c:manualLayout>
              </c:layout>
              <c:showVal val="1"/>
            </c:dLbl>
            <c:dLbl>
              <c:idx val="5"/>
              <c:layout>
                <c:manualLayout>
                  <c:x val="1.9774011299435044E-2"/>
                  <c:y val="-1.449275362318832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САПАРД</c:v>
                </c:pt>
                <c:pt idx="1">
                  <c:v>ИСПА</c:v>
                </c:pt>
                <c:pt idx="2">
                  <c:v>ФАР</c:v>
                </c:pt>
                <c:pt idx="3">
                  <c:v>ТГС България -
Сърбия</c:v>
                </c:pt>
                <c:pt idx="4">
                  <c:v>ТГС България -
Македония</c:v>
                </c:pt>
                <c:pt idx="5">
                  <c:v>ТГС България - Турция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8304340</c:v>
                </c:pt>
                <c:pt idx="1">
                  <c:v>723489</c:v>
                </c:pt>
                <c:pt idx="2">
                  <c:v>162955</c:v>
                </c:pt>
                <c:pt idx="3">
                  <c:v>8379</c:v>
                </c:pt>
                <c:pt idx="4">
                  <c:v>180945</c:v>
                </c:pt>
                <c:pt idx="5">
                  <c:v>2994</c:v>
                </c:pt>
              </c:numCache>
            </c:numRef>
          </c:val>
        </c:ser>
        <c:shape val="box"/>
        <c:axId val="35900800"/>
        <c:axId val="35902592"/>
        <c:axId val="0"/>
      </c:bar3DChart>
      <c:catAx>
        <c:axId val="3590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700" baseline="0"/>
            </a:pPr>
            <a:endParaRPr lang="en-US"/>
          </a:p>
        </c:txPr>
        <c:crossAx val="35902592"/>
        <c:crosses val="autoZero"/>
        <c:auto val="1"/>
        <c:lblAlgn val="ctr"/>
        <c:lblOffset val="100"/>
      </c:catAx>
      <c:valAx>
        <c:axId val="35902592"/>
        <c:scaling>
          <c:orientation val="minMax"/>
        </c:scaling>
        <c:axPos val="l"/>
        <c:majorGridlines/>
        <c:numFmt formatCode="#,##0" sourceLinked="1"/>
        <c:tickLblPos val="nextTo"/>
        <c:crossAx val="35900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0762EF-FEDF-4AE4-BE12-C663218F4557}" type="datetimeFigureOut">
              <a:rPr lang="bg-BG"/>
              <a:pPr>
                <a:defRPr/>
              </a:pPr>
              <a:t>07.4.2014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0A33F7-75A1-4486-B1D0-3E98BCC9D2C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D64056-BFA0-4167-BE47-7C784DFA4F39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D490-8673-4D91-BF43-40CB22E9582E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FBB-11FF-42D1-BE20-069DA753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9EB8-FD24-42FA-BE9A-558AA4340AD2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6D70-192F-4752-A8CA-29C985A2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8183-448A-4502-85D6-7DE5A8527461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B6CC-3E85-4DA8-81A9-2875959E4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2D01-B039-48EF-8198-B21D88EAC963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061F-414B-4B9C-A829-D78EC564D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40C-8329-4264-9C49-A01C39C5CB9F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8D38-931E-4D8B-B617-062208FA3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5B12-8921-4B05-8BC6-901839ADE33B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5E81-CF7A-4B6A-BBFC-FEFA4C67A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FAFB-F561-4E26-B850-6FD0644FE650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93E0-4758-4EEB-B780-118F4F23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FED5-9038-4A64-87BE-3206183ED0FC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D736-7922-4F85-B537-66DC3B3E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6111-BF2F-48B3-AE1F-B6D2ED5BC1ED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451F-A756-4D19-8CF6-2341C9CFC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893C-CDDF-4FAA-8EE3-0005958047C7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C177-6918-454B-91EC-439B3FFCF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C1C1-7981-430F-822B-7B86E3DC0C81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2339-0C85-4BF2-9D46-EE55BCF03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9468E-4B72-4C8F-95E6-B1179CC49E28}" type="datetimeFigureOut">
              <a:rPr lang="en-US"/>
              <a:pPr>
                <a:defRPr/>
              </a:pPr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03F90A-8EFF-444C-A909-14B08510A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096000"/>
          </a:xfrm>
        </p:spPr>
        <p:txBody>
          <a:bodyPr/>
          <a:lstStyle/>
          <a:p>
            <a:r>
              <a:rPr lang="bg-BG" sz="4000" smtClean="0"/>
              <a:t>Статистическа информация за докладваните до ОЛАФ случаи на нередности за </a:t>
            </a:r>
            <a:r>
              <a:rPr lang="bg-BG" smtClean="0"/>
              <a:t>201</a:t>
            </a:r>
            <a:r>
              <a:rPr lang="en-US" smtClean="0"/>
              <a:t>3</a:t>
            </a:r>
            <a:r>
              <a:rPr lang="bg-BG" smtClean="0"/>
              <a:t> г.</a:t>
            </a:r>
            <a:br>
              <a:rPr lang="bg-BG" smtClean="0"/>
            </a:br>
            <a:r>
              <a:rPr lang="bg-BG" sz="4000" smtClean="0"/>
              <a:t>и съпоставяне с предходни години</a:t>
            </a:r>
            <a:r>
              <a:rPr lang="bg-BG" smtClean="0"/>
              <a:t/>
            </a:r>
            <a:br>
              <a:rPr lang="bg-BG" smtClean="0"/>
            </a:br>
            <a:r>
              <a:rPr lang="en-US" smtClean="0"/>
              <a:t/>
            </a:r>
            <a:br>
              <a:rPr lang="en-US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z="2000" smtClean="0"/>
              <a:t>Съгласно Вътрешни правила за изготвяне на обобщена информация по </a:t>
            </a:r>
            <a:br>
              <a:rPr lang="bg-BG" sz="2000" smtClean="0"/>
            </a:br>
            <a:r>
              <a:rPr lang="bg-BG" sz="2000" smtClean="0"/>
              <a:t>чл. 25 от Наредбата за определяне на процедурите за администриране на нередности по фондове, инструменти и програми, съфинансирани от 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96963"/>
          </a:xfrm>
        </p:spPr>
        <p:txBody>
          <a:bodyPr/>
          <a:lstStyle/>
          <a:p>
            <a:r>
              <a:rPr lang="bg-BG" sz="2400" smtClean="0"/>
              <a:t>Програми по Структурните и Кохезионния Фондове</a:t>
            </a:r>
            <a:br>
              <a:rPr lang="bg-BG" sz="2400" smtClean="0"/>
            </a:br>
            <a:r>
              <a:rPr lang="bg-BG" sz="2400" smtClean="0"/>
              <a:t>Брой нередности, установени през </a:t>
            </a:r>
            <a:br>
              <a:rPr lang="bg-BG" sz="2400" smtClean="0"/>
            </a:br>
            <a:r>
              <a:rPr lang="bg-BG" sz="2400" smtClean="0"/>
              <a:t>2009 г., 2010 г., 2011 г., 2012 г., 2013 г.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127000" y="1219200"/>
          <a:ext cx="8991600" cy="5638800"/>
        </p:xfrm>
        <a:graphic>
          <a:graphicData uri="http://schemas.openxmlformats.org/presentationml/2006/ole">
            <p:oleObj spid="_x0000_s24578" r:id="rId3" imgW="8992379" imgH="563928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96963"/>
          </a:xfrm>
        </p:spPr>
        <p:txBody>
          <a:bodyPr/>
          <a:lstStyle/>
          <a:p>
            <a:r>
              <a:rPr lang="bg-BG" sz="2400" smtClean="0"/>
              <a:t>Програми по Структурните и Кохезионния Фондове</a:t>
            </a:r>
            <a:br>
              <a:rPr lang="bg-BG" sz="2400" smtClean="0"/>
            </a:br>
            <a:r>
              <a:rPr lang="bg-BG" sz="2400" smtClean="0"/>
              <a:t>Брой нередности, установени през </a:t>
            </a:r>
            <a:br>
              <a:rPr lang="bg-BG" sz="2400" smtClean="0"/>
            </a:br>
            <a:r>
              <a:rPr lang="bg-BG" sz="2400" smtClean="0"/>
              <a:t>2009 г., 2010 г., 2011 г., 2012 г., 2013 г.</a:t>
            </a:r>
          </a:p>
        </p:txBody>
      </p:sp>
      <p:graphicFrame>
        <p:nvGraphicFramePr>
          <p:cNvPr id="25602" name="Content Placeholder 3"/>
          <p:cNvGraphicFramePr>
            <a:graphicFrameLocks noGrp="1"/>
          </p:cNvGraphicFramePr>
          <p:nvPr>
            <p:ph idx="1"/>
          </p:nvPr>
        </p:nvGraphicFramePr>
        <p:xfrm>
          <a:off x="127000" y="1219200"/>
          <a:ext cx="8991600" cy="5638800"/>
        </p:xfrm>
        <a:graphic>
          <a:graphicData uri="http://schemas.openxmlformats.org/presentationml/2006/ole">
            <p:oleObj spid="_x0000_s25602" r:id="rId3" imgW="8992379" imgH="563928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096375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dirty="0" smtClean="0"/>
              <a:t>Структурни и Кохезионен Фондове</a:t>
            </a:r>
            <a:br>
              <a:rPr lang="bg-BG" sz="1800" dirty="0" smtClean="0"/>
            </a:br>
            <a:r>
              <a:rPr lang="bg-BG" sz="1800" dirty="0" smtClean="0"/>
              <a:t>Финансово изражение на нередностите, установени през </a:t>
            </a:r>
            <a:br>
              <a:rPr lang="bg-BG" sz="1800" dirty="0" smtClean="0"/>
            </a:br>
            <a:r>
              <a:rPr lang="bg-BG" sz="1800" dirty="0" smtClean="0"/>
              <a:t>2009 г., 2010 г., 2011 г., 2012 г., 2013 г., в евро</a:t>
            </a:r>
            <a:endParaRPr lang="bg-BG" sz="1800" dirty="0"/>
          </a:p>
        </p:txBody>
      </p:sp>
      <p:graphicFrame>
        <p:nvGraphicFramePr>
          <p:cNvPr id="26626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838200"/>
          <a:ext cx="8686800" cy="5867400"/>
        </p:xfrm>
        <a:graphic>
          <a:graphicData uri="http://schemas.openxmlformats.org/presentationml/2006/ole">
            <p:oleObj spid="_x0000_s26626" r:id="rId3" imgW="8687553" imgH="586486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868363"/>
          </a:xfrm>
        </p:spPr>
        <p:txBody>
          <a:bodyPr/>
          <a:lstStyle/>
          <a:p>
            <a:r>
              <a:rPr lang="bg-BG" sz="2000" smtClean="0"/>
              <a:t>Предприсъединителни инструменти и </a:t>
            </a:r>
            <a:br>
              <a:rPr lang="bg-BG" sz="2000" smtClean="0"/>
            </a:br>
            <a:r>
              <a:rPr lang="bg-BG" sz="2000" smtClean="0"/>
              <a:t>Инструмент за предприсъединителна помощ</a:t>
            </a:r>
            <a:br>
              <a:rPr lang="bg-BG" sz="2000" smtClean="0"/>
            </a:br>
            <a:r>
              <a:rPr lang="bg-BG" sz="2000" smtClean="0"/>
              <a:t>Брой нередности, установени през 2009 г., 2010 г., 2011 г., 2012 г., 2013 г.</a:t>
            </a:r>
          </a:p>
        </p:txBody>
      </p:sp>
      <p:graphicFrame>
        <p:nvGraphicFramePr>
          <p:cNvPr id="27650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8991600" cy="5257800"/>
        </p:xfrm>
        <a:graphic>
          <a:graphicData uri="http://schemas.openxmlformats.org/presentationml/2006/ole">
            <p:oleObj spid="_x0000_s27650" r:id="rId3" imgW="8992379" imgH="52613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dirty="0" smtClean="0"/>
              <a:t>Предприсъединителни инструменти и </a:t>
            </a:r>
            <a:br>
              <a:rPr lang="bg-BG" sz="1800" dirty="0" smtClean="0"/>
            </a:br>
            <a:r>
              <a:rPr lang="bg-BG" sz="1800" dirty="0" smtClean="0"/>
              <a:t>Инструмент за предприсъединителна помощ</a:t>
            </a:r>
            <a:br>
              <a:rPr lang="bg-BG" sz="1800" dirty="0" smtClean="0"/>
            </a:br>
            <a:r>
              <a:rPr lang="bg-BG" sz="1800" dirty="0" smtClean="0"/>
              <a:t>Финансово изражение на нередностите, установени през</a:t>
            </a:r>
            <a:br>
              <a:rPr lang="bg-BG" sz="1800" dirty="0" smtClean="0"/>
            </a:br>
            <a:r>
              <a:rPr lang="bg-BG" sz="1800" dirty="0" smtClean="0"/>
              <a:t> 2009 г., 2010 г., 2011 г., 2012 г., 2013 г., в евро</a:t>
            </a:r>
            <a:endParaRPr lang="bg-BG" sz="1800" dirty="0"/>
          </a:p>
        </p:txBody>
      </p:sp>
      <p:graphicFrame>
        <p:nvGraphicFramePr>
          <p:cNvPr id="2867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838200"/>
          <a:ext cx="8686800" cy="5791200"/>
        </p:xfrm>
        <a:graphic>
          <a:graphicData uri="http://schemas.openxmlformats.org/presentationml/2006/ole">
            <p:oleObj spid="_x0000_s28674" r:id="rId3" imgW="8687553" imgH="579170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382000" cy="1173163"/>
          </a:xfrm>
        </p:spPr>
        <p:txBody>
          <a:bodyPr/>
          <a:lstStyle/>
          <a:p>
            <a:r>
              <a:rPr lang="bg-BG" sz="1800" smtClean="0"/>
              <a:t>Структурни и Кохезионен Фондове,</a:t>
            </a:r>
            <a:br>
              <a:rPr lang="bg-BG" sz="1800" smtClean="0"/>
            </a:br>
            <a:r>
              <a:rPr lang="bg-BG" sz="1800" smtClean="0"/>
              <a:t>Европейски фонд за гарантиране на земеделието, Европейски земеделски фонд за развитие на селските райони и</a:t>
            </a:r>
            <a:r>
              <a:rPr lang="en-US" sz="1800" smtClean="0"/>
              <a:t> </a:t>
            </a:r>
            <a:r>
              <a:rPr lang="bg-BG" sz="1800" smtClean="0"/>
              <a:t>Европейски фонд за рибарство</a:t>
            </a:r>
            <a:br>
              <a:rPr lang="bg-BG" sz="1800" smtClean="0"/>
            </a:br>
            <a:r>
              <a:rPr lang="bg-BG" sz="1800" smtClean="0"/>
              <a:t>Брой нередности, установени през 2013 г.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12" y="12954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dirty="0" smtClean="0"/>
              <a:t>Структурни и Кохезионен Фондове,</a:t>
            </a:r>
            <a:br>
              <a:rPr lang="bg-BG" sz="1800" dirty="0" smtClean="0"/>
            </a:br>
            <a:r>
              <a:rPr lang="bg-BG" sz="1800" dirty="0" smtClean="0"/>
              <a:t>Европейски фонд за гарантиране на земеделието, Европейски земеделски фонд за развитие на селските райони и Европейски фонд за рибарство</a:t>
            </a:r>
            <a:br>
              <a:rPr lang="bg-BG" sz="1800" dirty="0" smtClean="0"/>
            </a:br>
            <a:r>
              <a:rPr lang="bg-BG" sz="1800" dirty="0" smtClean="0"/>
              <a:t>Брой нередности, установени през 2009 г., 2010 г., 2011 г., 2012 г., 2013 г.</a:t>
            </a:r>
            <a:endParaRPr lang="bg-BG" sz="1800" dirty="0"/>
          </a:p>
        </p:txBody>
      </p:sp>
      <p:graphicFrame>
        <p:nvGraphicFramePr>
          <p:cNvPr id="16386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19200"/>
          <a:ext cx="8610600" cy="5562600"/>
        </p:xfrm>
        <a:graphic>
          <a:graphicData uri="http://schemas.openxmlformats.org/presentationml/2006/ole">
            <p:oleObj spid="_x0000_s16386" r:id="rId3" imgW="8608298" imgH="556613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82000" cy="1173163"/>
          </a:xfrm>
        </p:spPr>
        <p:txBody>
          <a:bodyPr/>
          <a:lstStyle/>
          <a:p>
            <a:r>
              <a:rPr lang="bg-BG" sz="1800" smtClean="0"/>
              <a:t>Структурни и Кохезионен Фондове,</a:t>
            </a:r>
            <a:br>
              <a:rPr lang="bg-BG" sz="1800" smtClean="0"/>
            </a:br>
            <a:r>
              <a:rPr lang="bg-BG" sz="1800" smtClean="0"/>
              <a:t>Европейски фонд за гарантиране на земеделието, Европейски земеделски фонд за развитие на селските райони и Европейски фонд за рибарство</a:t>
            </a:r>
            <a:br>
              <a:rPr lang="bg-BG" sz="1800" smtClean="0"/>
            </a:br>
            <a:r>
              <a:rPr lang="bg-BG" sz="1800" smtClean="0"/>
              <a:t>Финансово изражение на нередностите, установени през 2013 г., в евро</a:t>
            </a:r>
          </a:p>
        </p:txBody>
      </p:sp>
      <p:graphicFrame>
        <p:nvGraphicFramePr>
          <p:cNvPr id="17410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19200"/>
          <a:ext cx="8991600" cy="5257800"/>
        </p:xfrm>
        <a:graphic>
          <a:graphicData uri="http://schemas.openxmlformats.org/presentationml/2006/ole">
            <p:oleObj spid="_x0000_s17410" r:id="rId3" imgW="8992379" imgH="52613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dirty="0" smtClean="0"/>
              <a:t>Структурни и Кохезионен Фондове,</a:t>
            </a:r>
            <a:br>
              <a:rPr lang="bg-BG" sz="1800" dirty="0" smtClean="0"/>
            </a:br>
            <a:r>
              <a:rPr lang="bg-BG" sz="1800" dirty="0" smtClean="0"/>
              <a:t>Европейски фонд за гарантиране на земеделието, Европейски земеделски фонд за развитие на селските райони и Европейски фонд за рибарство</a:t>
            </a:r>
            <a:br>
              <a:rPr lang="bg-BG" sz="1800" dirty="0" smtClean="0"/>
            </a:br>
            <a:r>
              <a:rPr lang="bg-BG" sz="1800" dirty="0" smtClean="0"/>
              <a:t>Финансово изражение на нередностите, установени през</a:t>
            </a:r>
            <a:br>
              <a:rPr lang="bg-BG" sz="1800" dirty="0" smtClean="0"/>
            </a:br>
            <a:r>
              <a:rPr lang="bg-BG" sz="1800" dirty="0" smtClean="0"/>
              <a:t> 2009 г., 2010 г., 2011 г., 2012 г., 2013 г., в евро</a:t>
            </a:r>
            <a:endParaRPr lang="bg-BG" sz="1800" dirty="0"/>
          </a:p>
        </p:txBody>
      </p:sp>
      <p:graphicFrame>
        <p:nvGraphicFramePr>
          <p:cNvPr id="1843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686800" cy="5791200"/>
        </p:xfrm>
        <a:graphic>
          <a:graphicData uri="http://schemas.openxmlformats.org/presentationml/2006/ole">
            <p:oleObj spid="_x0000_s18434" r:id="rId4" imgW="8687553" imgH="579170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458200" cy="868363"/>
          </a:xfrm>
        </p:spPr>
        <p:txBody>
          <a:bodyPr/>
          <a:lstStyle/>
          <a:p>
            <a:r>
              <a:rPr lang="bg-BG" sz="2400" smtClean="0"/>
              <a:t>Програми по Структурните и Кохезионния Фондове</a:t>
            </a:r>
            <a:br>
              <a:rPr lang="bg-BG" sz="2400" smtClean="0"/>
            </a:br>
            <a:r>
              <a:rPr lang="bg-BG" sz="2400" smtClean="0"/>
              <a:t>Брой нередности, установени през 2013 г.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764" y="12192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68363"/>
          </a:xfrm>
        </p:spPr>
        <p:txBody>
          <a:bodyPr/>
          <a:lstStyle/>
          <a:p>
            <a:r>
              <a:rPr lang="bg-BG" sz="2000" smtClean="0"/>
              <a:t>Програми по Структурните и Кохезионния Фондове</a:t>
            </a:r>
            <a:br>
              <a:rPr lang="bg-BG" sz="2000" smtClean="0"/>
            </a:br>
            <a:r>
              <a:rPr lang="bg-BG" sz="2000" smtClean="0"/>
              <a:t>Финансово изражение на нередностите, установени през 2013 г., в евро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144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1066800"/>
          </a:xfrm>
        </p:spPr>
        <p:txBody>
          <a:bodyPr/>
          <a:lstStyle/>
          <a:p>
            <a:r>
              <a:rPr lang="ru-RU" sz="2400" smtClean="0"/>
              <a:t>П</a:t>
            </a:r>
            <a:r>
              <a:rPr lang="bg-BG" sz="2000" smtClean="0"/>
              <a:t>редприсъединителни инструменти и </a:t>
            </a:r>
            <a:br>
              <a:rPr lang="bg-BG" sz="2000" smtClean="0"/>
            </a:br>
            <a:r>
              <a:rPr lang="bg-BG" sz="2000" smtClean="0"/>
              <a:t>Инструмент за предприсъединителна помощ</a:t>
            </a:r>
            <a:br>
              <a:rPr lang="bg-BG" sz="2000" smtClean="0"/>
            </a:br>
            <a:r>
              <a:rPr lang="bg-BG" sz="2000" smtClean="0"/>
              <a:t>Брой нередности, установени през 2013 г.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868363"/>
          </a:xfrm>
        </p:spPr>
        <p:txBody>
          <a:bodyPr/>
          <a:lstStyle/>
          <a:p>
            <a:r>
              <a:rPr lang="bg-BG" sz="2000" smtClean="0"/>
              <a:t>Предприсъединителни инструменти и </a:t>
            </a:r>
            <a:br>
              <a:rPr lang="bg-BG" sz="2000" smtClean="0"/>
            </a:br>
            <a:r>
              <a:rPr lang="bg-BG" sz="2000" smtClean="0"/>
              <a:t>Инструмент за предприсъединителна помощ</a:t>
            </a:r>
            <a:br>
              <a:rPr lang="bg-BG" sz="2000" smtClean="0"/>
            </a:br>
            <a:r>
              <a:rPr lang="bg-BG" sz="2000" smtClean="0"/>
              <a:t>Финансово изражение на нередностите, установени през 2013 г., в евро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355</Words>
  <Application>Microsoft Office PowerPoint</Application>
  <PresentationFormat>On-screen Show (4:3)</PresentationFormat>
  <Paragraphs>15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Office Theme</vt:lpstr>
      <vt:lpstr>Microsoft Excel Chart</vt:lpstr>
      <vt:lpstr>Статистическа информация за докладваните до ОЛАФ случаи на нередности за 2013 г. и съпоставяне с предходни години   Съгласно Вътрешни правила за изготвяне на обобщена информация по  чл. 25 от Наредбата за определяне на процедурите за администриране на нередности по фондове, инструменти и програми, съфинансирани от ЕС</vt:lpstr>
      <vt:lpstr>Структурни и Кохезионен Фондове, Европейски фонд за гарантиране на земеделието, Европейски земеделски фонд за развитие на селските райони и Европейски фонд за рибарство Брой нередности, установени през 2013 г.</vt:lpstr>
      <vt:lpstr>Структурни и Кохезионен Фондове, Европейски фонд за гарантиране на земеделието, Европейски земеделски фонд за развитие на селските райони и Европейски фонд за рибарство Брой нередности, установени през 2009 г., 2010 г., 2011 г., 2012 г., 2013 г.</vt:lpstr>
      <vt:lpstr>Структурни и Кохезионен Фондове, Европейски фонд за гарантиране на земеделието, Европейски земеделски фонд за развитие на селските райони и Европейски фонд за рибарство Финансово изражение на нередностите, установени през 2013 г., в евро</vt:lpstr>
      <vt:lpstr>Структурни и Кохезионен Фондове, Европейски фонд за гарантиране на земеделието, Европейски земеделски фонд за развитие на селските райони и Европейски фонд за рибарство Финансово изражение на нередностите, установени през  2009 г., 2010 г., 2011 г., 2012 г., 2013 г., в евро</vt:lpstr>
      <vt:lpstr>Програми по Структурните и Кохезионния Фондове Брой нередности, установени през 2013 г.</vt:lpstr>
      <vt:lpstr>Програми по Структурните и Кохезионния Фондове Финансово изражение на нередностите, установени през 2013 г., в евро</vt:lpstr>
      <vt:lpstr>Предприсъединителни инструменти и  Инструмент за предприсъединителна помощ Брой нередности, установени през 2013 г.</vt:lpstr>
      <vt:lpstr>Предприсъединителни инструменти и  Инструмент за предприсъединителна помощ Финансово изражение на нередностите, установени през 2013 г., в евро</vt:lpstr>
      <vt:lpstr>Програми по Структурните и Кохезионния Фондове Брой нередности, установени през  2009 г., 2010 г., 2011 г., 2012 г., 2013 г.</vt:lpstr>
      <vt:lpstr>Програми по Структурните и Кохезионния Фондове Брой нередности, установени през  2009 г., 2010 г., 2011 г., 2012 г., 2013 г.</vt:lpstr>
      <vt:lpstr>Структурни и Кохезионен Фондове Финансово изражение на нередностите, установени през  2009 г., 2010 г., 2011 г., 2012 г., 2013 г., в евро</vt:lpstr>
      <vt:lpstr>Предприсъединителни инструменти и  Инструмент за предприсъединителна помощ Брой нередности, установени през 2009 г., 2010 г., 2011 г., 2012 г., 2013 г.</vt:lpstr>
      <vt:lpstr>Предприсъединителни инструменти и  Инструмент за предприсъединителна помощ Финансово изражение на нередностите, установени през  2009 г., 2010 г., 2011 г., 2012 г., 2013 г., в евро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Годишна статистика  2012 г.</dc:title>
  <dc:creator>Mira L. Lalova</dc:creator>
  <cp:lastModifiedBy>bkostov.39</cp:lastModifiedBy>
  <cp:revision>99</cp:revision>
  <dcterms:created xsi:type="dcterms:W3CDTF">2006-08-16T00:00:00Z</dcterms:created>
  <dcterms:modified xsi:type="dcterms:W3CDTF">2014-04-07T14:03:01Z</dcterms:modified>
</cp:coreProperties>
</file>